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Mulish ExtraLight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454" y="3606047"/>
            <a:ext cx="8386487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F6464"/>
                </a:solidFill>
                <a:latin typeface="Mulish ExtraLight"/>
              </a:rPr>
              <a:t>09. Medium-fi Prototype #3 and Usability Study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454" y="8539162"/>
            <a:ext cx="245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Team Mango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0454" y="8986837"/>
            <a:ext cx="591378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2023 May 31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634" y="362691"/>
            <a:ext cx="418570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F6464"/>
                </a:solidFill>
                <a:latin typeface="Mulish ExtraLight"/>
              </a:rPr>
              <a:t>CS 337E: Design for Global Grand Challenges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41581" y="2790711"/>
            <a:ext cx="5576283" cy="4705578"/>
            <a:chOff x="0" y="0"/>
            <a:chExt cx="7435045" cy="62741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4986" cy="6274105"/>
            </a:xfrm>
            <a:custGeom>
              <a:avLst/>
              <a:gdLst/>
              <a:ahLst/>
              <a:cxnLst/>
              <a:rect r="r" b="b" t="t" l="l"/>
              <a:pathLst>
                <a:path h="6274105" w="6354986">
                  <a:moveTo>
                    <a:pt x="0" y="0"/>
                  </a:moveTo>
                  <a:lnTo>
                    <a:pt x="6354986" y="0"/>
                  </a:lnTo>
                  <a:lnTo>
                    <a:pt x="6354986" y="6274105"/>
                  </a:lnTo>
                  <a:lnTo>
                    <a:pt x="0" y="627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828428" y="1773215"/>
              <a:ext cx="2606617" cy="2143942"/>
            </a:xfrm>
            <a:custGeom>
              <a:avLst/>
              <a:gdLst/>
              <a:ahLst/>
              <a:cxnLst/>
              <a:rect r="r" b="b" t="t" l="l"/>
              <a:pathLst>
                <a:path h="2143942" w="2606617">
                  <a:moveTo>
                    <a:pt x="0" y="0"/>
                  </a:moveTo>
                  <a:lnTo>
                    <a:pt x="2606617" y="0"/>
                  </a:lnTo>
                  <a:lnTo>
                    <a:pt x="2606617" y="2143942"/>
                  </a:lnTo>
                  <a:lnTo>
                    <a:pt x="0" y="2143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77084" y="2424095"/>
              <a:ext cx="3973140" cy="129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03"/>
                </a:lnSpc>
                <a:spcBef>
                  <a:spcPct val="0"/>
                </a:spcBef>
              </a:pPr>
              <a:r>
                <a:rPr lang="en-US" sz="5859">
                  <a:solidFill>
                    <a:srgbClr val="6FCF97"/>
                  </a:solidFill>
                  <a:latin typeface="Mulish ExtraLight"/>
                </a:rPr>
                <a:t>nurtur</a:t>
              </a:r>
              <a:r>
                <a:rPr lang="en-US" sz="5859">
                  <a:solidFill>
                    <a:srgbClr val="2F6464"/>
                  </a:solidFill>
                  <a:latin typeface="Mulish ExtraLight"/>
                </a:rPr>
                <a:t>Ed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93981" y="1710022"/>
            <a:ext cx="3769198" cy="8130878"/>
          </a:xfrm>
          <a:custGeom>
            <a:avLst/>
            <a:gdLst/>
            <a:ahLst/>
            <a:cxnLst/>
            <a:rect r="r" b="b" t="t" l="l"/>
            <a:pathLst>
              <a:path h="8130878" w="3769198">
                <a:moveTo>
                  <a:pt x="0" y="0"/>
                </a:moveTo>
                <a:lnTo>
                  <a:pt x="3769197" y="0"/>
                </a:lnTo>
                <a:lnTo>
                  <a:pt x="3769197" y="8130878"/>
                </a:lnTo>
                <a:lnTo>
                  <a:pt x="0" y="8130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5123" y="1710022"/>
            <a:ext cx="4683084" cy="7960417"/>
          </a:xfrm>
          <a:custGeom>
            <a:avLst/>
            <a:gdLst/>
            <a:ahLst/>
            <a:cxnLst/>
            <a:rect r="r" b="b" t="t" l="l"/>
            <a:pathLst>
              <a:path h="7960417" w="4683084">
                <a:moveTo>
                  <a:pt x="0" y="0"/>
                </a:moveTo>
                <a:lnTo>
                  <a:pt x="4683085" y="0"/>
                </a:lnTo>
                <a:lnTo>
                  <a:pt x="4683085" y="7960417"/>
                </a:lnTo>
                <a:lnTo>
                  <a:pt x="0" y="796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5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31013" y="3913333"/>
            <a:ext cx="903742" cy="9037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3131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33155" y="257175"/>
            <a:ext cx="1222169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2F6464"/>
                </a:solidFill>
                <a:latin typeface="Mulish ExtraLight"/>
              </a:rPr>
              <a:t>Accessibility: Text-to-Speech functionality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446592" y="3236593"/>
            <a:ext cx="903742" cy="9037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3131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80972" y="303082"/>
            <a:ext cx="7219933" cy="9406649"/>
          </a:xfrm>
          <a:custGeom>
            <a:avLst/>
            <a:gdLst/>
            <a:ahLst/>
            <a:cxnLst/>
            <a:rect r="r" b="b" t="t" l="l"/>
            <a:pathLst>
              <a:path h="9406649" w="7219933">
                <a:moveTo>
                  <a:pt x="0" y="0"/>
                </a:moveTo>
                <a:lnTo>
                  <a:pt x="7219933" y="0"/>
                </a:lnTo>
                <a:lnTo>
                  <a:pt x="7219933" y="9406649"/>
                </a:lnTo>
                <a:lnTo>
                  <a:pt x="0" y="9406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14420"/>
            <a:ext cx="6331986" cy="195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AI Assistant</a:t>
            </a:r>
          </a:p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information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10606" y="293104"/>
            <a:ext cx="4655930" cy="9700791"/>
          </a:xfrm>
          <a:custGeom>
            <a:avLst/>
            <a:gdLst/>
            <a:ahLst/>
            <a:cxnLst/>
            <a:rect r="r" b="b" t="t" l="l"/>
            <a:pathLst>
              <a:path h="9700791" w="4655930">
                <a:moveTo>
                  <a:pt x="0" y="0"/>
                </a:moveTo>
                <a:lnTo>
                  <a:pt x="4655930" y="0"/>
                </a:lnTo>
                <a:lnTo>
                  <a:pt x="4655930" y="9700792"/>
                </a:lnTo>
                <a:lnTo>
                  <a:pt x="0" y="970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7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4807" y="1812810"/>
            <a:ext cx="1929354" cy="1256492"/>
          </a:xfrm>
          <a:custGeom>
            <a:avLst/>
            <a:gdLst/>
            <a:ahLst/>
            <a:cxnLst/>
            <a:rect r="r" b="b" t="t" l="l"/>
            <a:pathLst>
              <a:path h="1256492" w="1929354">
                <a:moveTo>
                  <a:pt x="0" y="0"/>
                </a:moveTo>
                <a:lnTo>
                  <a:pt x="1929354" y="0"/>
                </a:lnTo>
                <a:lnTo>
                  <a:pt x="1929354" y="1256492"/>
                </a:lnTo>
                <a:lnTo>
                  <a:pt x="0" y="125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7873" y="3614420"/>
            <a:ext cx="6331986" cy="195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Lesson transcript in report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86175"/>
            <a:ext cx="1474581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User Testing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5778" y="2812169"/>
            <a:ext cx="2586483" cy="2586483"/>
          </a:xfrm>
          <a:custGeom>
            <a:avLst/>
            <a:gdLst/>
            <a:ahLst/>
            <a:cxnLst/>
            <a:rect r="r" b="b" t="t" l="l"/>
            <a:pathLst>
              <a:path h="2586483" w="2586483">
                <a:moveTo>
                  <a:pt x="0" y="0"/>
                </a:moveTo>
                <a:lnTo>
                  <a:pt x="2586482" y="0"/>
                </a:lnTo>
                <a:lnTo>
                  <a:pt x="2586482" y="2586482"/>
                </a:lnTo>
                <a:lnTo>
                  <a:pt x="0" y="258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7107" y="2812169"/>
            <a:ext cx="2586483" cy="2586483"/>
          </a:xfrm>
          <a:custGeom>
            <a:avLst/>
            <a:gdLst/>
            <a:ahLst/>
            <a:cxnLst/>
            <a:rect r="r" b="b" t="t" l="l"/>
            <a:pathLst>
              <a:path h="2586483" w="2586483">
                <a:moveTo>
                  <a:pt x="0" y="0"/>
                </a:moveTo>
                <a:lnTo>
                  <a:pt x="2586482" y="0"/>
                </a:lnTo>
                <a:lnTo>
                  <a:pt x="2586482" y="2586482"/>
                </a:lnTo>
                <a:lnTo>
                  <a:pt x="0" y="258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9164" y="2812169"/>
            <a:ext cx="2586483" cy="2586483"/>
          </a:xfrm>
          <a:custGeom>
            <a:avLst/>
            <a:gdLst/>
            <a:ahLst/>
            <a:cxnLst/>
            <a:rect r="r" b="b" t="t" l="l"/>
            <a:pathLst>
              <a:path h="2586483" w="2586483">
                <a:moveTo>
                  <a:pt x="0" y="0"/>
                </a:moveTo>
                <a:lnTo>
                  <a:pt x="2586483" y="0"/>
                </a:lnTo>
                <a:lnTo>
                  <a:pt x="2586483" y="2586482"/>
                </a:lnTo>
                <a:lnTo>
                  <a:pt x="0" y="258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683985" y="2759440"/>
            <a:ext cx="2696843" cy="2691939"/>
          </a:xfrm>
          <a:custGeom>
            <a:avLst/>
            <a:gdLst/>
            <a:ahLst/>
            <a:cxnLst/>
            <a:rect r="r" b="b" t="t" l="l"/>
            <a:pathLst>
              <a:path h="2691939" w="2696843">
                <a:moveTo>
                  <a:pt x="0" y="0"/>
                </a:moveTo>
                <a:lnTo>
                  <a:pt x="2696842" y="0"/>
                </a:lnTo>
                <a:lnTo>
                  <a:pt x="2696842" y="2691940"/>
                </a:lnTo>
                <a:lnTo>
                  <a:pt x="0" y="269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1877"/>
            <a:ext cx="4131309" cy="9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Participants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69499"/>
            <a:ext cx="4880638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Homeschooling parent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Software Manager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No education background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2 kids currently homeschooling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Personal network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Virtual Interview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310029" y="6169499"/>
            <a:ext cx="4880638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Ex-homeschooled student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Volunteer Coordinator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Homeschooled K-6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Personal network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In-person interview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592087" y="6169499"/>
            <a:ext cx="4880638" cy="455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Ex-homeschooled student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Current student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Homeschooled K-12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Personal network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In-person interview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F6464"/>
                </a:solidFill>
                <a:latin typeface="Mulish ExtraLight"/>
              </a:rPr>
              <a:t>(Rescheduled)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59030" y="2526266"/>
            <a:ext cx="1368939" cy="1368939"/>
          </a:xfrm>
          <a:custGeom>
            <a:avLst/>
            <a:gdLst/>
            <a:ahLst/>
            <a:cxnLst/>
            <a:rect r="r" b="b" t="t" l="l"/>
            <a:pathLst>
              <a:path h="1368939" w="1368939">
                <a:moveTo>
                  <a:pt x="0" y="0"/>
                </a:moveTo>
                <a:lnTo>
                  <a:pt x="1368939" y="0"/>
                </a:lnTo>
                <a:lnTo>
                  <a:pt x="1368939" y="1368939"/>
                </a:lnTo>
                <a:lnTo>
                  <a:pt x="0" y="136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7305" y="521877"/>
            <a:ext cx="11306732" cy="158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88"/>
              </a:lnSpc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Tasks</a:t>
            </a:r>
          </a:p>
          <a:p>
            <a:pPr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2F6464"/>
                </a:solidFill>
                <a:latin typeface="Mulish ExtraLight"/>
              </a:rPr>
              <a:t>Evaluating UI/UX and functionality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57682" y="2870693"/>
            <a:ext cx="1359890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u="none">
                <a:solidFill>
                  <a:srgbClr val="2F6464"/>
                </a:solidFill>
                <a:latin typeface="Mulish ExtraLight"/>
              </a:rPr>
              <a:t>Task 1: Save tip and engage with content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7682" y="4569953"/>
            <a:ext cx="1407179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u="none">
                <a:solidFill>
                  <a:srgbClr val="2F6464"/>
                </a:solidFill>
                <a:latin typeface="Mulish ExtraLight"/>
              </a:rPr>
              <a:t>Task 2: Record a lesson, edit a transcript, and upload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7682" y="6440663"/>
            <a:ext cx="1393510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u="none">
                <a:solidFill>
                  <a:srgbClr val="2F6464"/>
                </a:solidFill>
                <a:latin typeface="Mulish ExtraLight"/>
              </a:rPr>
              <a:t>Task 3: Find a filtered lesson report and engage with the 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7682" y="8311373"/>
            <a:ext cx="1359890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 u="none">
                <a:solidFill>
                  <a:srgbClr val="2F6464"/>
                </a:solidFill>
                <a:latin typeface="Mulish ExtraLight"/>
              </a:rPr>
              <a:t>Task 4: Engage and ask questions to the AI assistant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9030" y="4225526"/>
            <a:ext cx="1368939" cy="1368939"/>
          </a:xfrm>
          <a:custGeom>
            <a:avLst/>
            <a:gdLst/>
            <a:ahLst/>
            <a:cxnLst/>
            <a:rect r="r" b="b" t="t" l="l"/>
            <a:pathLst>
              <a:path h="1368939" w="1368939">
                <a:moveTo>
                  <a:pt x="0" y="0"/>
                </a:moveTo>
                <a:lnTo>
                  <a:pt x="1368939" y="0"/>
                </a:lnTo>
                <a:lnTo>
                  <a:pt x="1368939" y="1368939"/>
                </a:lnTo>
                <a:lnTo>
                  <a:pt x="0" y="136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9030" y="6096236"/>
            <a:ext cx="1368939" cy="1368939"/>
          </a:xfrm>
          <a:custGeom>
            <a:avLst/>
            <a:gdLst/>
            <a:ahLst/>
            <a:cxnLst/>
            <a:rect r="r" b="b" t="t" l="l"/>
            <a:pathLst>
              <a:path h="1368939" w="1368939">
                <a:moveTo>
                  <a:pt x="0" y="0"/>
                </a:moveTo>
                <a:lnTo>
                  <a:pt x="1368939" y="0"/>
                </a:lnTo>
                <a:lnTo>
                  <a:pt x="1368939" y="1368939"/>
                </a:lnTo>
                <a:lnTo>
                  <a:pt x="0" y="1368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030" y="7966946"/>
            <a:ext cx="1368939" cy="1368939"/>
          </a:xfrm>
          <a:custGeom>
            <a:avLst/>
            <a:gdLst/>
            <a:ahLst/>
            <a:cxnLst/>
            <a:rect r="r" b="b" t="t" l="l"/>
            <a:pathLst>
              <a:path h="1368939" w="1368939">
                <a:moveTo>
                  <a:pt x="0" y="0"/>
                </a:moveTo>
                <a:lnTo>
                  <a:pt x="1368939" y="0"/>
                </a:lnTo>
                <a:lnTo>
                  <a:pt x="1368939" y="1368940"/>
                </a:lnTo>
                <a:lnTo>
                  <a:pt x="0" y="136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86175"/>
            <a:ext cx="1474581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Results &amp;</a:t>
            </a:r>
          </a:p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Future Plans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8875" y="521877"/>
            <a:ext cx="6145754" cy="9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Key Takeaways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2433" y="1845625"/>
            <a:ext cx="13169448" cy="777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Including encouragement and motivation is critical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Information overload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Tip of day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Lesson report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Non-text information helpful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Answering open-ended questions in report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What's next?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What did we miss?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Lesson recording difficult for some homeschooling styles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9132" y="9282585"/>
            <a:ext cx="669610" cy="669610"/>
          </a:xfrm>
          <a:custGeom>
            <a:avLst/>
            <a:gdLst/>
            <a:ahLst/>
            <a:cxnLst/>
            <a:rect r="r" b="b" t="t" l="l"/>
            <a:pathLst>
              <a:path h="669610" w="669610">
                <a:moveTo>
                  <a:pt x="0" y="0"/>
                </a:moveTo>
                <a:lnTo>
                  <a:pt x="669610" y="0"/>
                </a:lnTo>
                <a:lnTo>
                  <a:pt x="669610" y="669610"/>
                </a:lnTo>
                <a:lnTo>
                  <a:pt x="0" y="66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1644" y="7957192"/>
            <a:ext cx="5780205" cy="242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2788">
                <a:solidFill>
                  <a:srgbClr val="2F6464"/>
                </a:solidFill>
                <a:latin typeface="Mulish ExtraLight"/>
              </a:rPr>
              <a:t>"It’s helping with the open-endedness of teaching and helping catch things parents miss and things to go back to." - P1</a:t>
            </a:r>
          </a:p>
          <a:p>
            <a:pPr>
              <a:lnSpc>
                <a:spcPts val="390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82693" y="264701"/>
            <a:ext cx="8861307" cy="9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Planned Design Changes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1367" y="1707359"/>
            <a:ext cx="9595053" cy="775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Tip pages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Increased encouragement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Fewer words (information hierarchy)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Recording pages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Allow for editing transcript (not just deletion)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Lesson report pages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Emphasize affirmation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Consider non-text info (images, diagrams)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AI assistant chat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More example prompts</a:t>
            </a:r>
          </a:p>
          <a:p>
            <a:pPr marL="647698" indent="-323849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Change bottom navigation bar</a:t>
            </a:r>
          </a:p>
          <a:p>
            <a:pPr marL="1295397" indent="-431799" lvl="2">
              <a:lnSpc>
                <a:spcPts val="4799"/>
              </a:lnSpc>
              <a:buFont typeface="Arial"/>
              <a:buChar char="⚬"/>
            </a:pPr>
            <a:r>
              <a:rPr lang="en-US" sz="2999">
                <a:solidFill>
                  <a:srgbClr val="2F6464"/>
                </a:solidFill>
                <a:latin typeface="Mulish ExtraLight"/>
              </a:rPr>
              <a:t>Remove profile page - redundant information</a:t>
            </a:r>
          </a:p>
          <a:p>
            <a:pPr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3210" y="521877"/>
            <a:ext cx="7347785" cy="91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8"/>
              </a:lnSpc>
              <a:spcBef>
                <a:spcPct val="0"/>
              </a:spcBef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Questions &amp; Concerns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488" y="2062480"/>
            <a:ext cx="12147832" cy="475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6" indent="-367028" lvl="1">
              <a:lnSpc>
                <a:spcPts val="543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Tailor the tone and types of feedback?</a:t>
            </a:r>
          </a:p>
          <a:p>
            <a:pPr marL="1468112" indent="-489371" lvl="2">
              <a:lnSpc>
                <a:spcPts val="543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Critical for user retention</a:t>
            </a:r>
          </a:p>
          <a:p>
            <a:pPr marL="734056" indent="-367028" lvl="1">
              <a:lnSpc>
                <a:spcPts val="543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Platform frictionless for varying technical literacy?</a:t>
            </a:r>
          </a:p>
          <a:p>
            <a:pPr marL="734056" indent="-367028" lvl="1">
              <a:lnSpc>
                <a:spcPts val="543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AI hallucination and novelty dissuade users?</a:t>
            </a:r>
          </a:p>
          <a:p>
            <a:pPr marL="734056" indent="-367028" lvl="1">
              <a:lnSpc>
                <a:spcPts val="543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Should we narrow user scope or cater broadly?</a:t>
            </a:r>
          </a:p>
          <a:p>
            <a:pPr marL="1468112" indent="-489371" lvl="2">
              <a:lnSpc>
                <a:spcPts val="5439"/>
              </a:lnSpc>
              <a:buFont typeface="Arial"/>
              <a:buChar char="⚬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Formal lessons vs informal education</a:t>
            </a:r>
          </a:p>
          <a:p>
            <a:pPr marL="734056" indent="-367028" lvl="1">
              <a:lnSpc>
                <a:spcPts val="5439"/>
              </a:lnSpc>
              <a:buFont typeface="Arial"/>
              <a:buChar char="•"/>
            </a:pPr>
            <a:r>
              <a:rPr lang="en-US" sz="3399">
                <a:solidFill>
                  <a:srgbClr val="2F6464"/>
                </a:solidFill>
                <a:latin typeface="Mulish ExtraLight"/>
              </a:rPr>
              <a:t>How to create useful and affirming notifications?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6126" y="3914628"/>
            <a:ext cx="3109491" cy="310947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15029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453104" y="3914628"/>
            <a:ext cx="3109491" cy="310947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7471" r="0" b="-747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29370" y="3914628"/>
            <a:ext cx="3109491" cy="310947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6647" r="0" b="-6647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585077" y="3914628"/>
            <a:ext cx="3109491" cy="310947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6647" r="0" b="-664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914400"/>
            <a:ext cx="6848808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895" y="7805934"/>
            <a:ext cx="3953953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F6464"/>
                </a:solidFill>
                <a:latin typeface="Mulish ExtraLight"/>
              </a:rPr>
              <a:t>Nathan Marks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895" y="8322491"/>
            <a:ext cx="395395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F6464"/>
                </a:solidFill>
                <a:latin typeface="Mulish ExtraLight"/>
              </a:rPr>
              <a:t>CS, AI Coterm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0873" y="7805934"/>
            <a:ext cx="3953953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F6464"/>
                </a:solidFill>
                <a:latin typeface="Mulish ExtraLight"/>
              </a:rPr>
              <a:t>Christina Kwak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30873" y="8322491"/>
            <a:ext cx="395395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F6464"/>
                </a:solidFill>
                <a:latin typeface="Mulish ExtraLight"/>
              </a:rPr>
              <a:t>Econ, HCI Coterm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7139" y="7805934"/>
            <a:ext cx="3953953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F6464"/>
                </a:solidFill>
                <a:latin typeface="Mulish ExtraLight"/>
              </a:rPr>
              <a:t>Claire Muscat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07139" y="8322491"/>
            <a:ext cx="395395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F6464"/>
                </a:solidFill>
                <a:latin typeface="Mulish ExtraLight"/>
              </a:rPr>
              <a:t>CS, HCI Coterm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2846" y="7805934"/>
            <a:ext cx="3953953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F6464"/>
                </a:solidFill>
                <a:latin typeface="Mulish ExtraLight"/>
              </a:rPr>
              <a:t>Grace Zhang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2846" y="8322491"/>
            <a:ext cx="395395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2F6464"/>
                </a:solidFill>
                <a:latin typeface="Mulish ExtraLight"/>
              </a:rPr>
              <a:t>CS, HCI Coterm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86175"/>
            <a:ext cx="14745813" cy="386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Thank you!</a:t>
            </a:r>
          </a:p>
          <a:p>
            <a:pPr>
              <a:lnSpc>
                <a:spcPts val="12000"/>
              </a:lnSpc>
            </a:pPr>
          </a:p>
          <a:p>
            <a:pPr>
              <a:lnSpc>
                <a:spcPts val="6301"/>
              </a:lnSpc>
            </a:pPr>
            <a:r>
              <a:rPr lang="en-US" sz="6301">
                <a:solidFill>
                  <a:srgbClr val="2F6464"/>
                </a:solidFill>
                <a:latin typeface="Mulish ExtraLight"/>
              </a:rPr>
              <a:t>Questions? Comments?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86175"/>
            <a:ext cx="1474581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Appendix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605020"/>
            <a:ext cx="18288000" cy="393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ulish ExtraLight"/>
              </a:rPr>
              <a:t>Figma prototype:</a:t>
            </a:r>
          </a:p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ulish ExtraLight"/>
              </a:rPr>
              <a:t>https://www.figma.com/file/oCOuGJZPxVFXkWoMFWCuvR/CS377E?type=design&amp;node-id=872-13207&amp;t=fEW0vvAIsy8GjrcO-0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8968" y="1348166"/>
            <a:ext cx="7370065" cy="6219271"/>
            <a:chOff x="0" y="0"/>
            <a:chExt cx="9826753" cy="8292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9261" cy="8292361"/>
            </a:xfrm>
            <a:custGeom>
              <a:avLst/>
              <a:gdLst/>
              <a:ahLst/>
              <a:cxnLst/>
              <a:rect r="r" b="b" t="t" l="l"/>
              <a:pathLst>
                <a:path h="8292361" w="8399261">
                  <a:moveTo>
                    <a:pt x="0" y="0"/>
                  </a:moveTo>
                  <a:lnTo>
                    <a:pt x="8399261" y="0"/>
                  </a:lnTo>
                  <a:lnTo>
                    <a:pt x="8399261" y="8292361"/>
                  </a:lnTo>
                  <a:lnTo>
                    <a:pt x="0" y="8292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81639" y="2343623"/>
              <a:ext cx="3445114" cy="2833607"/>
            </a:xfrm>
            <a:custGeom>
              <a:avLst/>
              <a:gdLst/>
              <a:ahLst/>
              <a:cxnLst/>
              <a:rect r="r" b="b" t="t" l="l"/>
              <a:pathLst>
                <a:path h="2833607" w="3445114">
                  <a:moveTo>
                    <a:pt x="0" y="0"/>
                  </a:moveTo>
                  <a:lnTo>
                    <a:pt x="3445114" y="0"/>
                  </a:lnTo>
                  <a:lnTo>
                    <a:pt x="3445114" y="2833607"/>
                  </a:lnTo>
                  <a:lnTo>
                    <a:pt x="0" y="2833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59224" y="3215137"/>
              <a:ext cx="5251221" cy="1699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42"/>
                </a:lnSpc>
                <a:spcBef>
                  <a:spcPct val="0"/>
                </a:spcBef>
              </a:pPr>
              <a:r>
                <a:rPr lang="en-US" sz="7744">
                  <a:solidFill>
                    <a:srgbClr val="6FCF97"/>
                  </a:solidFill>
                  <a:latin typeface="Mulish ExtraLight"/>
                </a:rPr>
                <a:t>nurtur</a:t>
              </a:r>
              <a:r>
                <a:rPr lang="en-US" sz="7744">
                  <a:solidFill>
                    <a:srgbClr val="2F6464"/>
                  </a:solidFill>
                  <a:latin typeface="Mulish ExtraLight"/>
                </a:rPr>
                <a:t>Ed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17869" y="7609578"/>
            <a:ext cx="13252262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ulish ExtraLight"/>
              </a:rPr>
              <a:t>An education expert in your pocket.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7305" y="521877"/>
            <a:ext cx="11306732" cy="91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88"/>
              </a:lnSpc>
              <a:spcBef>
                <a:spcPct val="0"/>
              </a:spcBef>
            </a:pPr>
            <a:r>
              <a:rPr lang="en-US" sz="5420">
                <a:solidFill>
                  <a:srgbClr val="2F6464"/>
                </a:solidFill>
                <a:latin typeface="Mulish ExtraLight"/>
              </a:rPr>
              <a:t>Presentation Outline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305" y="2288078"/>
            <a:ext cx="13169448" cy="21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2F6464"/>
                </a:solidFill>
                <a:latin typeface="Mulish ExtraLight"/>
              </a:rPr>
              <a:t> Design changes from heuristic evaluation</a:t>
            </a:r>
          </a:p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2F6464"/>
                </a:solidFill>
                <a:latin typeface="Mulish ExtraLight"/>
              </a:rPr>
              <a:t> User testing</a:t>
            </a:r>
          </a:p>
          <a:p>
            <a:pPr algn="just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2F6464"/>
                </a:solidFill>
                <a:latin typeface="Mulish ExtraLight"/>
              </a:rPr>
              <a:t> Results and future plans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86175"/>
            <a:ext cx="1474581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Design</a:t>
            </a:r>
          </a:p>
          <a:p>
            <a:pPr>
              <a:lnSpc>
                <a:spcPts val="12000"/>
              </a:lnSpc>
            </a:pPr>
            <a:r>
              <a:rPr lang="en-US" sz="12000">
                <a:solidFill>
                  <a:srgbClr val="2F6464"/>
                </a:solidFill>
                <a:latin typeface="Mulish ExtraLight"/>
              </a:rPr>
              <a:t>Changes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94391" y="736893"/>
            <a:ext cx="8588402" cy="8813214"/>
          </a:xfrm>
          <a:custGeom>
            <a:avLst/>
            <a:gdLst/>
            <a:ahLst/>
            <a:cxnLst/>
            <a:rect r="r" b="b" t="t" l="l"/>
            <a:pathLst>
              <a:path h="8813214" w="8588402">
                <a:moveTo>
                  <a:pt x="0" y="0"/>
                </a:moveTo>
                <a:lnTo>
                  <a:pt x="8588402" y="0"/>
                </a:lnTo>
                <a:lnTo>
                  <a:pt x="8588402" y="8813214"/>
                </a:lnTo>
                <a:lnTo>
                  <a:pt x="0" y="881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57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9337" y="3614420"/>
            <a:ext cx="5954798" cy="294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Added a progress bar during lesson transcript upload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001554" y="865008"/>
            <a:ext cx="3823952" cy="8288278"/>
          </a:xfrm>
          <a:custGeom>
            <a:avLst/>
            <a:gdLst/>
            <a:ahLst/>
            <a:cxnLst/>
            <a:rect r="r" b="b" t="t" l="l"/>
            <a:pathLst>
              <a:path h="8288278" w="3823952">
                <a:moveTo>
                  <a:pt x="0" y="0"/>
                </a:moveTo>
                <a:lnTo>
                  <a:pt x="3823951" y="0"/>
                </a:lnTo>
                <a:lnTo>
                  <a:pt x="3823951" y="8288278"/>
                </a:lnTo>
                <a:lnTo>
                  <a:pt x="0" y="828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78539" y="865008"/>
            <a:ext cx="3884550" cy="8288278"/>
          </a:xfrm>
          <a:custGeom>
            <a:avLst/>
            <a:gdLst/>
            <a:ahLst/>
            <a:cxnLst/>
            <a:rect r="r" b="b" t="t" l="l"/>
            <a:pathLst>
              <a:path h="8288278" w="3884550">
                <a:moveTo>
                  <a:pt x="0" y="0"/>
                </a:moveTo>
                <a:lnTo>
                  <a:pt x="3884550" y="0"/>
                </a:lnTo>
                <a:lnTo>
                  <a:pt x="3884550" y="8288278"/>
                </a:lnTo>
                <a:lnTo>
                  <a:pt x="0" y="8288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6" t="-296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6269" y="6440957"/>
            <a:ext cx="1139660" cy="742204"/>
          </a:xfrm>
          <a:custGeom>
            <a:avLst/>
            <a:gdLst/>
            <a:ahLst/>
            <a:cxnLst/>
            <a:rect r="r" b="b" t="t" l="l"/>
            <a:pathLst>
              <a:path h="742204" w="1139660">
                <a:moveTo>
                  <a:pt x="0" y="0"/>
                </a:moveTo>
                <a:lnTo>
                  <a:pt x="1139660" y="0"/>
                </a:lnTo>
                <a:lnTo>
                  <a:pt x="1139660" y="742204"/>
                </a:lnTo>
                <a:lnTo>
                  <a:pt x="0" y="742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1691" y="3497097"/>
            <a:ext cx="5252259" cy="294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Greater user control and app confirmation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52538" y="6440957"/>
            <a:ext cx="1139660" cy="742204"/>
          </a:xfrm>
          <a:custGeom>
            <a:avLst/>
            <a:gdLst/>
            <a:ahLst/>
            <a:cxnLst/>
            <a:rect r="r" b="b" t="t" l="l"/>
            <a:pathLst>
              <a:path h="742204" w="1139660">
                <a:moveTo>
                  <a:pt x="0" y="0"/>
                </a:moveTo>
                <a:lnTo>
                  <a:pt x="1139660" y="0"/>
                </a:lnTo>
                <a:lnTo>
                  <a:pt x="1139660" y="742204"/>
                </a:lnTo>
                <a:lnTo>
                  <a:pt x="0" y="742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560419" y="1177706"/>
            <a:ext cx="3393081" cy="7313439"/>
          </a:xfrm>
          <a:custGeom>
            <a:avLst/>
            <a:gdLst/>
            <a:ahLst/>
            <a:cxnLst/>
            <a:rect r="r" b="b" t="t" l="l"/>
            <a:pathLst>
              <a:path h="7313439" w="3393081">
                <a:moveTo>
                  <a:pt x="0" y="0"/>
                </a:moveTo>
                <a:lnTo>
                  <a:pt x="3393081" y="0"/>
                </a:lnTo>
                <a:lnTo>
                  <a:pt x="3393081" y="7313439"/>
                </a:lnTo>
                <a:lnTo>
                  <a:pt x="0" y="731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177706"/>
            <a:ext cx="7352140" cy="7313439"/>
          </a:xfrm>
          <a:custGeom>
            <a:avLst/>
            <a:gdLst/>
            <a:ahLst/>
            <a:cxnLst/>
            <a:rect r="r" b="b" t="t" l="l"/>
            <a:pathLst>
              <a:path h="7313439" w="7352140">
                <a:moveTo>
                  <a:pt x="0" y="0"/>
                </a:moveTo>
                <a:lnTo>
                  <a:pt x="7352140" y="0"/>
                </a:lnTo>
                <a:lnTo>
                  <a:pt x="7352140" y="7313439"/>
                </a:lnTo>
                <a:lnTo>
                  <a:pt x="0" y="731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15" r="-2027" b="-36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0230" y="4834426"/>
            <a:ext cx="1699158" cy="932413"/>
          </a:xfrm>
          <a:custGeom>
            <a:avLst/>
            <a:gdLst/>
            <a:ahLst/>
            <a:cxnLst/>
            <a:rect r="r" b="b" t="t" l="l"/>
            <a:pathLst>
              <a:path h="932413" w="1699158">
                <a:moveTo>
                  <a:pt x="0" y="0"/>
                </a:moveTo>
                <a:lnTo>
                  <a:pt x="1699159" y="0"/>
                </a:lnTo>
                <a:lnTo>
                  <a:pt x="1699159" y="932413"/>
                </a:lnTo>
                <a:lnTo>
                  <a:pt x="0" y="932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694" y="2810046"/>
            <a:ext cx="4713079" cy="393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Added feature for saving lesson drafts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F646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4528" y="2813064"/>
            <a:ext cx="9589081" cy="6826335"/>
          </a:xfrm>
          <a:custGeom>
            <a:avLst/>
            <a:gdLst/>
            <a:ahLst/>
            <a:cxnLst/>
            <a:rect r="r" b="b" t="t" l="l"/>
            <a:pathLst>
              <a:path h="6826335" w="9589081">
                <a:moveTo>
                  <a:pt x="0" y="0"/>
                </a:moveTo>
                <a:lnTo>
                  <a:pt x="9589081" y="0"/>
                </a:lnTo>
                <a:lnTo>
                  <a:pt x="9589081" y="6826335"/>
                </a:lnTo>
                <a:lnTo>
                  <a:pt x="0" y="68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0665" y="3184366"/>
            <a:ext cx="6293063" cy="6083730"/>
          </a:xfrm>
          <a:custGeom>
            <a:avLst/>
            <a:gdLst/>
            <a:ahLst/>
            <a:cxnLst/>
            <a:rect r="r" b="b" t="t" l="l"/>
            <a:pathLst>
              <a:path h="6083730" w="6293063">
                <a:moveTo>
                  <a:pt x="0" y="0"/>
                </a:moveTo>
                <a:lnTo>
                  <a:pt x="6293063" y="0"/>
                </a:lnTo>
                <a:lnTo>
                  <a:pt x="6293063" y="6083730"/>
                </a:lnTo>
                <a:lnTo>
                  <a:pt x="0" y="608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063" y="8581663"/>
            <a:ext cx="2223095" cy="1219924"/>
          </a:xfrm>
          <a:custGeom>
            <a:avLst/>
            <a:gdLst/>
            <a:ahLst/>
            <a:cxnLst/>
            <a:rect r="r" b="b" t="t" l="l"/>
            <a:pathLst>
              <a:path h="1219924" w="2223095">
                <a:moveTo>
                  <a:pt x="0" y="0"/>
                </a:moveTo>
                <a:lnTo>
                  <a:pt x="2223096" y="0"/>
                </a:lnTo>
                <a:lnTo>
                  <a:pt x="2223096" y="1219924"/>
                </a:lnTo>
                <a:lnTo>
                  <a:pt x="0" y="121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2952" y="583578"/>
            <a:ext cx="12572963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2F6464"/>
                </a:solidFill>
                <a:latin typeface="Mulish ExtraLight"/>
              </a:rPr>
              <a:t>Clarified transcript edit buttons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27886" y="6226231"/>
            <a:ext cx="2223095" cy="1219924"/>
          </a:xfrm>
          <a:custGeom>
            <a:avLst/>
            <a:gdLst/>
            <a:ahLst/>
            <a:cxnLst/>
            <a:rect r="r" b="b" t="t" l="l"/>
            <a:pathLst>
              <a:path h="1219924" w="2223095">
                <a:moveTo>
                  <a:pt x="0" y="0"/>
                </a:moveTo>
                <a:lnTo>
                  <a:pt x="2223096" y="0"/>
                </a:lnTo>
                <a:lnTo>
                  <a:pt x="2223096" y="1219924"/>
                </a:lnTo>
                <a:lnTo>
                  <a:pt x="0" y="121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DAFkc8DkyQ0</dc:identifier>
  <dcterms:modified xsi:type="dcterms:W3CDTF">2011-08-01T06:04:30Z</dcterms:modified>
  <cp:revision>1</cp:revision>
  <dc:title>CS377E </dc:title>
</cp:coreProperties>
</file>